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notesMasterIdLst>
    <p:notesMasterId r:id="rId20"/>
  </p:notesMasterIdLst>
  <p:sldIdLst>
    <p:sldId id="256" r:id="rId4"/>
    <p:sldId id="380" r:id="rId5"/>
    <p:sldId id="381" r:id="rId6"/>
    <p:sldId id="384" r:id="rId7"/>
    <p:sldId id="382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</p:sldIdLst>
  <p:sldSz cx="12192000" cy="6858000"/>
  <p:notesSz cx="6858000" cy="9144000"/>
  <p:embeddedFontLst>
    <p:embeddedFont>
      <p:font typeface="Aptos Narrow" panose="020B0004020202020204" pitchFamily="34" charset="0"/>
      <p:regular r:id="rId21"/>
      <p:bold r:id="rId22"/>
      <p:italic r:id="rId23"/>
      <p:boldItalic r:id="rId24"/>
    </p:embeddedFont>
    <p:embeddedFont>
      <p:font typeface="Bell MT" panose="02020503060305020303" pitchFamily="18" charset="0"/>
      <p:regular r:id="rId25"/>
      <p:bold r:id="rId26"/>
      <p: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Condensed Light" panose="02000000000000000000" pitchFamily="2" charset="0"/>
      <p:regular r:id="rId32"/>
      <p: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5" autoAdjust="0"/>
    <p:restoredTop sz="94668"/>
  </p:normalViewPr>
  <p:slideViewPr>
    <p:cSldViewPr snapToGrid="0" snapToObjects="1">
      <p:cViewPr>
        <p:scale>
          <a:sx n="93" d="100"/>
          <a:sy n="93" d="100"/>
        </p:scale>
        <p:origin x="53" y="53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30326-4EB7-49CF-B4A6-D1B7C47EE52D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797D4-4D5B-419F-A0E1-85EA7C9F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74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ffectLst>
                  <a:glow rad="228600">
                    <a:schemeClr val="bg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ins.2014.08.011" TargetMode="External"/><Relationship Id="rId2" Type="http://schemas.openxmlformats.org/officeDocument/2006/relationships/hyperlink" Target="https://doi.org/10.3906/elk-0904-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senix.org/conference/nsdi19/presentation/dhekne" TargetMode="External"/><Relationship Id="rId4" Type="http://schemas.openxmlformats.org/officeDocument/2006/relationships/hyperlink" Target="https://www.mokoblue.com/ble-vs-rfid-vs-uwb-what-are-the-differences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By: Aditya Kumar, Jeevan Reji</a:t>
            </a:r>
          </a:p>
          <a:p>
            <a:r>
              <a:rPr lang="en-US" dirty="0"/>
              <a:t>CS 8803 - MCI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Aptos Narrow" panose="020B0004020202020204" pitchFamily="34" charset="0"/>
              </a:rPr>
              <a:t>UWB-based audio guide for the visually impaired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26344-1F1F-CDC8-16B7-6DEE7BC1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(Responder)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EEEC8-1A38-8467-97EF-498C65F315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l">
              <a:buNone/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 Architecture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STATE_RECEIVE: Initial listening state for poll messages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STATE_RESP_SEND: Sends response to initiator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STATE_FINAL_EXPECTED: Waits for final message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STATE_DIST_EST_SEND: Calculates and sends distance estimation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Two-Way Ranging (TWR) protocol implementation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Broadcast message handling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Multiple distance calculation methods:</a:t>
            </a:r>
          </a:p>
          <a:p>
            <a:pPr lvl="2"/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Decawave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formula (primary method)</a:t>
            </a:r>
          </a:p>
          <a:p>
            <a:pPr lvl="2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 TWR range</a:t>
            </a:r>
          </a:p>
          <a:p>
            <a:pPr lvl="2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Simple ranging calculations</a:t>
            </a:r>
          </a:p>
          <a:p>
            <a:pPr lvl="2"/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Timeout management with automatic reset to receive state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Error recovery through state machine reset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RX timeout counter for tracking failed receptions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 descr="A diagram of a state&#10;&#10;Description automatically generated">
            <a:extLst>
              <a:ext uri="{FF2B5EF4-FFF2-40B4-BE49-F238E27FC236}">
                <a16:creationId xmlns:a16="http://schemas.microsoft.com/office/drawing/2014/main" id="{2226CDC7-292C-9F1B-CF06-D535FA603F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54010" y="708102"/>
            <a:ext cx="4300580" cy="49609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BD4952-4D3C-6FA3-8FE2-A70EBCB8C763}"/>
              </a:ext>
            </a:extLst>
          </p:cNvPr>
          <p:cNvSpPr txBox="1"/>
          <p:nvPr/>
        </p:nvSpPr>
        <p:spPr>
          <a:xfrm>
            <a:off x="9109435" y="5807631"/>
            <a:ext cx="30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Responder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143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04B7-6553-5F29-4A16-C5342959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80D7D-6555-FB20-7E3A-EE2E97CE85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 the Initiator Side: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CC415-DE7E-5FE2-EC4A-A393706170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 the Responder Side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BC56D1-FD6F-0926-8876-1279A953C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19" y="2342998"/>
            <a:ext cx="5601482" cy="2172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3E9C9-8CD4-BB70-5188-6E8BFC33E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440" y="1811085"/>
            <a:ext cx="5491560" cy="1505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BB23C8-9F69-7EFA-963E-52A576138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441" y="3823006"/>
            <a:ext cx="5613400" cy="1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1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1470-D9D2-6EBD-47F6-7B3B4051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58DFE-EF08-C271-F0FE-A3728313CD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9864B-B5DC-0416-98B5-C51349FC48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741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3D1B47-783F-B6F6-7B64-A104842F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5449645" cy="5357438"/>
          </a:xfrm>
        </p:spPr>
        <p:txBody>
          <a:bodyPr>
            <a:norm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number of responders in the set up, with a novel two way ranging protocol. </a:t>
            </a: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audio-clip based mechanisms to play audio signals to guide visually impaired people to a destination responder.</a:t>
            </a: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Incorporate orientation of body to improve localization and navigation queues.</a:t>
            </a: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 for visually-impaired individual to mention destination, and audio signals transmitted to help navigate based on responder output.</a:t>
            </a: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E8588-D3F4-59B2-D8D8-AC05F776B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793B1-691E-A119-BAB9-87128049F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815" y="547953"/>
            <a:ext cx="4213425" cy="56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99A13F-851A-AF76-E692-62EBF5F61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47" y="1215483"/>
            <a:ext cx="11430000" cy="4596355"/>
          </a:xfrm>
        </p:spPr>
        <p:txBody>
          <a:bodyPr>
            <a:normAutofit/>
          </a:bodyPr>
          <a:lstStyle/>
          <a:p>
            <a:r>
              <a:rPr lang="en-US" sz="2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UWB-based audio guide system provides centimeter-level accuracy for indoor positioning, surpassing limitations of GPS, Wi-Fi, and Bluetooth-based solutions.</a:t>
            </a:r>
          </a:p>
          <a:p>
            <a:r>
              <a:rPr lang="en-US" sz="2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enhances independence for visually impaired individuals by offering precise, location-specific audio cues for navigating complex indoor environments</a:t>
            </a:r>
          </a:p>
          <a:p>
            <a:r>
              <a:rPr lang="en-US" sz="2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utilizes a state machine architecture with robust error handling, ensuring reliable operation of both initiator and responder components</a:t>
            </a:r>
          </a:p>
          <a:p>
            <a:r>
              <a:rPr lang="en-US" sz="2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Designed to be adaptable and scalable, suitable for implementation across diverse environments such as museums, airports, and shopping malls</a:t>
            </a:r>
          </a:p>
          <a:p>
            <a:r>
              <a:rPr lang="en-US" sz="2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 include multi-responder setups, audio-clip based guidance, and incorporation of body orientation for improved navigation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C473B-895F-AAC0-BDE6-3A9056D9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6582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C6174C-65EA-9E1C-532E-5DAD76C9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R.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Öktem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E.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Aydın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"An RFID-based indoor tracking method for navigating visually impaired people," </a:t>
            </a:r>
            <a:r>
              <a:rPr lang="en-US" sz="16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Turkish Journal of Electrical Engineering and Computer Sciences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18, no. 2, Art. 4, 2010. [Online]. Available: 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https://doi.org/10.3906/elk-0904-3</a:t>
            </a: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Tsirmpas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Rompas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O.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Fokou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D.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Koutsouris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"An indoor navigation system for visually impaired and elderly people based on Radio Frequency Identification (RFID)," </a:t>
            </a:r>
            <a:r>
              <a:rPr lang="en-US" sz="16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Sciences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320, pp. 288-305, 2015. [Online]. Available: 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https://doi.org/10.1016/j.ins.2014.08.011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https://www.mokoblue.com/ble-vs-rfid-vs-uwb-what-are-the-differences/#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differences between Bluetooth, UWB, and RFID image.</a:t>
            </a:r>
          </a:p>
          <a:p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Dhekne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 Chakraborty, K. Sundaresan, and S. Rangarajan, "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TrackIO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Tracking First Responders Inside-Out," in </a:t>
            </a:r>
            <a:r>
              <a:rPr lang="en-US" sz="16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Proc. 16th USENIX </a:t>
            </a:r>
            <a:r>
              <a:rPr lang="en-US" sz="16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Symp</a:t>
            </a:r>
            <a:r>
              <a:rPr lang="en-US" sz="16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Networked Systems Design and Implementation (NSDI '19)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Boston, MA, USA, Feb. 2019, pp. 751–764. [Online]. Available: 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https://www.usenix.org/conference/nsdi19/presentation/dhekne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Laadung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Taavi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Sander &amp; Alam, Muhammad &amp; Le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Moullec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Yannick. (2020). Active-Passive Two-Way Ranging Using UWB. 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Hudha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Wijaya, Nur &amp; Ibrahim, Miftah &amp; Shahu, Nishith &amp; Sattar, Mian. (2021). Arduino-based Digital Advanced Audiometer. Journal of Robotics and Control (JRC). 2. 10.18196/jrc.2257.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EA21B-F457-A89D-1A9C-5104E611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2034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E8E5B-D2F7-FCB2-4D4E-D2F3A8B2B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823" y="2921619"/>
            <a:ext cx="11430000" cy="1014761"/>
          </a:xfrm>
        </p:spPr>
        <p:txBody>
          <a:bodyPr/>
          <a:lstStyle/>
          <a:p>
            <a:r>
              <a:rPr lang="en-US" dirty="0"/>
              <a:t>Questions?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4188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D4A32-26BD-A518-8B7F-83361C034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72473"/>
            <a:ext cx="11430000" cy="4596355"/>
          </a:xfrm>
        </p:spPr>
        <p:txBody>
          <a:bodyPr>
            <a:normAutofit fontScale="77500" lnSpcReduction="20000"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Challenges Faced by the Visually Impaired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Navigating unfamiliar indoor environments like museums, airports, or galleries is challenging without tactile or auditory cues.</a:t>
            </a:r>
          </a:p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Reliance on external assistance often limits independence and confidence.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Limitations of Existing Solutions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Current audio navigation aids often depend on Wi-Fi or Bluetooth, which can be inaccurate in terms of positioning.</a:t>
            </a:r>
          </a:p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Many systems lack real-time responsiveness or detailed location-specific information.</a:t>
            </a:r>
          </a:p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Significance of UWB Technology</a:t>
            </a:r>
          </a:p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Ultra-Wideband (UWB) provides precise indoor positioning with centimeter-level accuracy.</a:t>
            </a:r>
          </a:p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It enables real-time location tracking, making it ideal for guiding individuals in complex indoor layouts.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Empowering Accessibility: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Enhances autonomy for the visually impaired by providing clear, location-based audio guidance.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Creates inclusive spaces, allowing visually impaired individuals to explore and experience environments independently.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Impact: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Reduces dependency on others for navigation.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Encourages equal access to cultural, educational, and public spaces.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8598E-7CAF-81BB-ED8F-30C2277B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IN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F83829E-425F-8630-BFC0-CD51084B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6"/>
            <a:ext cx="315022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Empowering Accessibility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EF997-B42B-0A72-C313-58B6BEDF6BC5}"/>
              </a:ext>
            </a:extLst>
          </p:cNvPr>
          <p:cNvSpPr txBox="1"/>
          <p:nvPr/>
        </p:nvSpPr>
        <p:spPr>
          <a:xfrm>
            <a:off x="3587475" y="6280245"/>
            <a:ext cx="669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Bell MT" panose="02020503060305020303" pitchFamily="18" charset="0"/>
              </a:rPr>
              <a:t>Accessibility is not a privilege; it’s a human right!!</a:t>
            </a:r>
            <a:endParaRPr lang="en-IN" i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52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44664D-F57A-0BA2-9352-7D6B75E0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699" y="2409511"/>
            <a:ext cx="3545067" cy="3429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294C76-6838-816C-6B68-FE91A3F37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02501"/>
            <a:ext cx="7320699" cy="4596355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Location-Specific Audio Cues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Provide clear and context-aware audio guidance based on the user’s position and movement.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Usability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Design an intuitive interface requiring minimal user input for seamless operation.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Adaptability to Diverse Environments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Ensure the system functions effectively in spaces like museums, airports, and shopping malls.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Accessibility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Prioritize inclusivity, catering specifically to the needs of visually impaired users.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E7C5E-695F-E09E-D98F-7B3C17EC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520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FE140C-D1F3-D272-15A5-88C81EAFB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6557128" cy="51099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 challenges for visually impaired and elderly people in unfamiliar indoor environments.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GPS indoors.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 like RFID (Radio Frequency Identification) often suffer from issues such as accuracy, interference, and scalability.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System: RFID-based framework with wearable modules that interact with installed tags.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 avoidance categorized as expected/unexpected, mobile/fixed.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RFID: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limited to meter-level.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interference from environmental factors.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issues in environments with many users or tags.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D3C95-DFED-79A3-2DA7-621EB8DE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Literature Survey/ Background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0F352F-4A22-2274-075B-1C7D38BA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8" y="1850459"/>
            <a:ext cx="4872872" cy="26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91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4830AD-CB38-9CAF-3459-E439AB571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6651396" cy="5204170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1: Setup and Components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UWB Devices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UWB Responders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placed strategically in the environment, each assigned a unique Device ID.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integrated with the user’s hearing device to interact with Responders.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2: Localization Process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Signal Exchange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Initiator periodically sends signals to all nearby Responders.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Responders reply with their unique IDs and location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Nearest Responder Identification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Distance to each Responder is calculated 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 of Flight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ToF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 Difference of Arrival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TDoA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Responder with the shortest distance is selected as the nearest point.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CF46F-B1FA-743C-50A2-E199754D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IN" dirty="0"/>
          </a:p>
        </p:txBody>
      </p:sp>
      <p:sp>
        <p:nvSpPr>
          <p:cNvPr id="7" name="AutoShape 4" descr="Fig. 1. - Diagram of DS-TWR">
            <a:extLst>
              <a:ext uri="{FF2B5EF4-FFF2-40B4-BE49-F238E27FC236}">
                <a16:creationId xmlns:a16="http://schemas.microsoft.com/office/drawing/2014/main" id="{F01026B7-A860-8940-7865-483F3CF309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E407CD-08E3-E94F-9C20-ACFC66172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583" y="2358386"/>
            <a:ext cx="4162229" cy="231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9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89EE1E-6F0C-F2AF-6E9F-D7CEA81D3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6585408" cy="45963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Audio Cue Delivery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maps the user’s location based on the nearest Responder’s ID.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Coded Audio Signal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location-specific audio message is triggered and played through the hearing device, providing real-time guidance.</a:t>
            </a:r>
          </a:p>
          <a:p>
            <a:pPr marL="45720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Continuous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user moves, the system dynamically re-evaluates and selects the nearest Responder.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real-time, adaptive navigation assistance.</a:t>
            </a: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57622-F9BC-8EB5-8A2F-66870C3B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(Continued…)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35FF6C-E9F5-39DC-A295-B10796AE3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166" y="1672188"/>
            <a:ext cx="4401164" cy="33627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174DCC-D677-C9FA-9F0F-4CFDA52CA800}"/>
              </a:ext>
            </a:extLst>
          </p:cNvPr>
          <p:cNvSpPr/>
          <p:nvPr/>
        </p:nvSpPr>
        <p:spPr>
          <a:xfrm>
            <a:off x="9851010" y="2667786"/>
            <a:ext cx="1442301" cy="761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79FD92-BEA4-8A6C-C8BC-88679AB00CB0}"/>
              </a:ext>
            </a:extLst>
          </p:cNvPr>
          <p:cNvSpPr/>
          <p:nvPr/>
        </p:nvSpPr>
        <p:spPr>
          <a:xfrm>
            <a:off x="10628720" y="3360229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D8374-607B-9808-42BD-28D211F65100}"/>
              </a:ext>
            </a:extLst>
          </p:cNvPr>
          <p:cNvSpPr txBox="1"/>
          <p:nvPr/>
        </p:nvSpPr>
        <p:spPr>
          <a:xfrm>
            <a:off x="9511643" y="5043993"/>
            <a:ext cx="3808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* Initiator: Tag</a:t>
            </a:r>
            <a:br>
              <a:rPr lang="en-US" sz="1200" b="1" dirty="0"/>
            </a:br>
            <a:r>
              <a:rPr lang="en-US" sz="1200" b="1" dirty="0"/>
              <a:t>* Responder: Anchor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3806712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BB6D31-0D16-D170-A582-9831172AB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681" y="1357461"/>
            <a:ext cx="10133814" cy="486423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08B7ACE-3631-85D5-2D8F-F9173BE6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Setup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8783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EFEE-A845-3869-5B0F-B9F8A2546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Design</a:t>
            </a:r>
            <a:endParaRPr lang="en-IN" dirty="0"/>
          </a:p>
        </p:txBody>
      </p:sp>
      <p:pic>
        <p:nvPicPr>
          <p:cNvPr id="17" name="Content Placeholder 16" descr="A diagram of a computer hardware system">
            <a:extLst>
              <a:ext uri="{FF2B5EF4-FFF2-40B4-BE49-F238E27FC236}">
                <a16:creationId xmlns:a16="http://schemas.microsoft.com/office/drawing/2014/main" id="{B2A4BB6F-E9D0-A84C-51BB-348494408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586" y="1216025"/>
            <a:ext cx="9351263" cy="4873690"/>
          </a:xfrm>
        </p:spPr>
      </p:pic>
    </p:spTree>
    <p:extLst>
      <p:ext uri="{BB962C8B-B14F-4D97-AF65-F5344CB8AC3E}">
        <p14:creationId xmlns:p14="http://schemas.microsoft.com/office/powerpoint/2010/main" val="31009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57F1-88C5-119B-C2E3-C53F7A6E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Implementation(Initiator)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3404D-DFBC-8FF4-6616-A64C411D82C3}"/>
              </a:ext>
            </a:extLst>
          </p:cNvPr>
          <p:cNvSpPr txBox="1"/>
          <p:nvPr/>
        </p:nvSpPr>
        <p:spPr>
          <a:xfrm>
            <a:off x="7879208" y="6176963"/>
            <a:ext cx="381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Initiator</a:t>
            </a:r>
            <a:endParaRPr lang="en-IN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14CF911-C9FC-089A-52D2-289051C26C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l">
              <a:buNone/>
            </a:pPr>
            <a:r>
              <a:rPr lang="en-IN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 Architecture:</a:t>
            </a:r>
          </a:p>
          <a:p>
            <a:pPr lvl="1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STATE_POLL: Initiates ranging by broadcasting poll messages</a:t>
            </a:r>
          </a:p>
          <a:p>
            <a:pPr lvl="1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STATE_RESP_EXPECTED: Waits for responses from responder devices</a:t>
            </a:r>
          </a:p>
          <a:p>
            <a:pPr lvl="1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STATE_FINAL_SEND: Sends final timing information</a:t>
            </a:r>
          </a:p>
          <a:p>
            <a:pPr lvl="1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STATE_DIST_EST_EXPECTED: Receives and processes distance estimates.</a:t>
            </a:r>
          </a:p>
          <a:p>
            <a:pPr lvl="1"/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IN" sz="29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  <a:p>
            <a:pPr lvl="1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Two-Way Ranging (TWR) protocol implementation1</a:t>
            </a:r>
          </a:p>
          <a:p>
            <a:pPr lvl="1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Automatic retry mechanism with configurable attempts</a:t>
            </a:r>
          </a:p>
          <a:p>
            <a:pPr lvl="1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Distance threshold detection (triggers at &lt;1000 units)</a:t>
            </a:r>
          </a:p>
          <a:p>
            <a:pPr lvl="1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Dual broadcast ID system with automatic switching</a:t>
            </a:r>
          </a:p>
          <a:p>
            <a:pPr marL="457200" lvl="1" indent="0">
              <a:buNone/>
            </a:pPr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IN" sz="29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</a:t>
            </a:r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Timeout detection and recovery</a:t>
            </a:r>
          </a:p>
          <a:p>
            <a:pPr lvl="1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Error state logging</a:t>
            </a:r>
          </a:p>
          <a:p>
            <a:pPr lvl="1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Automatic state recovery</a:t>
            </a:r>
          </a:p>
          <a:p>
            <a:pPr lvl="1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RX timeout counter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Content Placeholder 5" descr="A diagram of a state&#10;&#10;Description automatically generated">
            <a:extLst>
              <a:ext uri="{FF2B5EF4-FFF2-40B4-BE49-F238E27FC236}">
                <a16:creationId xmlns:a16="http://schemas.microsoft.com/office/drawing/2014/main" id="{B8D00364-1729-A5EA-66C0-1775A2DB7F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384367"/>
            <a:ext cx="5613400" cy="4624254"/>
          </a:xfrm>
        </p:spPr>
      </p:pic>
    </p:spTree>
    <p:extLst>
      <p:ext uri="{BB962C8B-B14F-4D97-AF65-F5344CB8AC3E}">
        <p14:creationId xmlns:p14="http://schemas.microsoft.com/office/powerpoint/2010/main" val="365252471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7911</TotalTime>
  <Words>1237</Words>
  <Application>Microsoft Office PowerPoint</Application>
  <PresentationFormat>Widescreen</PresentationFormat>
  <Paragraphs>134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Bell MT</vt:lpstr>
      <vt:lpstr>Wingdings</vt:lpstr>
      <vt:lpstr>Aptos Narrow</vt:lpstr>
      <vt:lpstr>Roboto Condensed Light</vt:lpstr>
      <vt:lpstr>Roboto</vt:lpstr>
      <vt:lpstr>Times New Roman</vt:lpstr>
      <vt:lpstr>Custom Design</vt:lpstr>
      <vt:lpstr>1_Custom Design</vt:lpstr>
      <vt:lpstr>2_Custom Design</vt:lpstr>
      <vt:lpstr>UWB-based audio guide for the visually impaired</vt:lpstr>
      <vt:lpstr>Motivation</vt:lpstr>
      <vt:lpstr>Objectives</vt:lpstr>
      <vt:lpstr>Literature Survey/ Background</vt:lpstr>
      <vt:lpstr>Methodology</vt:lpstr>
      <vt:lpstr>Methodology (Continued…)</vt:lpstr>
      <vt:lpstr>Practical Setup</vt:lpstr>
      <vt:lpstr>Flow Design</vt:lpstr>
      <vt:lpstr>Implementation(Initiator)</vt:lpstr>
      <vt:lpstr>Implementation (Responder)</vt:lpstr>
      <vt:lpstr>Results and Analysis</vt:lpstr>
      <vt:lpstr>Demo</vt:lpstr>
      <vt:lpstr>Future Work</vt:lpstr>
      <vt:lpstr>Conclusion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Kumar, Aditya</cp:lastModifiedBy>
  <cp:revision>129</cp:revision>
  <dcterms:created xsi:type="dcterms:W3CDTF">2016-03-09T16:46:53Z</dcterms:created>
  <dcterms:modified xsi:type="dcterms:W3CDTF">2024-11-25T22:25:53Z</dcterms:modified>
</cp:coreProperties>
</file>